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6"/>
  </p:notesMasterIdLst>
  <p:sldIdLst>
    <p:sldId id="256" r:id="rId2"/>
    <p:sldId id="257" r:id="rId3"/>
    <p:sldId id="258" r:id="rId4"/>
    <p:sldId id="259" r:id="rId5"/>
    <p:sldId id="260" r:id="rId6"/>
    <p:sldId id="261" r:id="rId7"/>
    <p:sldId id="262" r:id="rId8"/>
    <p:sldId id="351" r:id="rId9"/>
    <p:sldId id="263" r:id="rId10"/>
    <p:sldId id="264" r:id="rId11"/>
    <p:sldId id="265" r:id="rId12"/>
    <p:sldId id="267" r:id="rId13"/>
    <p:sldId id="268" r:id="rId14"/>
    <p:sldId id="269" r:id="rId15"/>
    <p:sldId id="270" r:id="rId16"/>
    <p:sldId id="271" r:id="rId17"/>
    <p:sldId id="355"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54" r:id="rId46"/>
    <p:sldId id="352" r:id="rId47"/>
    <p:sldId id="353" r:id="rId48"/>
    <p:sldId id="301" r:id="rId49"/>
    <p:sldId id="302" r:id="rId50"/>
    <p:sldId id="303" r:id="rId51"/>
    <p:sldId id="304"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3"/>
    <p:restoredTop sz="93376"/>
  </p:normalViewPr>
  <p:slideViewPr>
    <p:cSldViewPr snapToGrid="0" snapToObjects="1">
      <p:cViewPr varScale="1">
        <p:scale>
          <a:sx n="109" d="100"/>
          <a:sy n="109" d="100"/>
        </p:scale>
        <p:origin x="176" y="2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smtClean="0">
                <a:solidFill>
                  <a:schemeClr val="dk2"/>
                </a:solidFill>
                <a:latin typeface="Arial"/>
                <a:ea typeface="Arial"/>
                <a:cs typeface="Arial"/>
                <a:sym typeface="Arial"/>
              </a:rPr>
              <a:t>acknowledgement </a:t>
            </a:r>
            <a:r>
              <a:rPr lang="en" sz="1100" b="0" i="0" u="none" strike="noStrike" cap="none" dirty="0" smtClean="0">
                <a:solidFill>
                  <a:schemeClr val="dk2"/>
                </a:solidFill>
                <a:latin typeface="Arial"/>
                <a:ea typeface="Arial"/>
                <a:cs typeface="Arial"/>
                <a:sym typeface="Arial"/>
              </a:rPr>
              <a:t>page</a:t>
            </a:r>
            <a:r>
              <a:rPr lang="en-US" sz="1100" b="0" i="0" u="none" strike="noStrike" cap="none" dirty="0" smtClean="0">
                <a:solidFill>
                  <a:schemeClr val="dk2"/>
                </a:solidFill>
                <a:latin typeface="Arial"/>
                <a:ea typeface="Arial"/>
                <a:cs typeface="Arial"/>
                <a:sym typeface="Arial"/>
              </a:rPr>
              <a:t>(s) at the end</a:t>
            </a:r>
            <a:r>
              <a:rPr lang="en" sz="1100" b="0" i="0" u="none" strike="noStrike" cap="none" dirty="0" smtClean="0">
                <a:solidFill>
                  <a:schemeClr val="dk2"/>
                </a:solidFill>
                <a:latin typeface="Arial"/>
                <a:ea typeface="Arial"/>
                <a:cs typeface="Arial"/>
                <a:sym typeface="Arial"/>
              </a:rPr>
              <a:t>.</a:t>
            </a:r>
            <a:endParaRPr lang="en" sz="1100" b="0" i="0" u="none" strike="noStrike" cap="none" dirty="0">
              <a:solidFill>
                <a:schemeClr val="dk2"/>
              </a:solidFill>
              <a:latin typeface="Arial"/>
              <a:ea typeface="Arial"/>
              <a:cs typeface="Arial"/>
              <a:sym typeface="Arial"/>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45</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46</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56</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sz="54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696913" lvl="0" indent="-328613" algn="l" rtl="0">
              <a:spcBef>
                <a:spcPts val="2000"/>
              </a:spcBef>
              <a:spcAft>
                <a:spcPts val="0"/>
              </a:spcAft>
              <a:buClr>
                <a:schemeClr val="lt1"/>
              </a:buClr>
              <a:buFont typeface="Cabin"/>
              <a:buChar char="•"/>
              <a:tabLst/>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dirty="0"/>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en.wikipedia.org/wiki/Database_administrato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hyperlink" Target="http://en.wikipedia.org/wiki/Row_(database)"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8.jp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50.png"/><Relationship Id="rId6"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en.wikipedia.org/wiki/Join_(SQ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hyperlink" Target="http://en.wikipedia.org/wiki/Join_(SQ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7.png"/><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2.jpg"/><Relationship Id="rId6"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smtClean="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smtClean="0">
                <a:solidFill>
                  <a:srgbClr val="FFFF00"/>
                </a:solidFill>
                <a:latin typeface="Arial Regular" charset="0"/>
                <a:ea typeface="Arial Regular" charset="0"/>
                <a:cs typeface="Arial Regular" charset="0"/>
                <a:sym typeface="Cabin"/>
              </a:rPr>
              <a:t>www.py4e.com/lectures3/</a:t>
            </a: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33985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1893720" y="4336091"/>
            <a:ext cx="5537528"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xfrm>
            <a:off x="374208" y="1464468"/>
            <a:ext cx="8504727" cy="2980287"/>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a:t>
            </a:r>
            <a:r>
              <a:rPr lang="en-US" sz="4300" dirty="0">
                <a:solidFill>
                  <a:srgbClr val="FFD966"/>
                </a:solidFill>
                <a:latin typeface="Arial" charset="0"/>
                <a:ea typeface="Arial" charset="0"/>
                <a:cs typeface="Arial" charset="0"/>
                <a:sym typeface="Cabin"/>
              </a:rPr>
              <a:t>L</a:t>
            </a:r>
            <a:r>
              <a:rPr lang="en" sz="4300" u="none" strike="noStrike" cap="none" dirty="0">
                <a:solidFill>
                  <a:srgbClr val="FFD966"/>
                </a:solidFill>
                <a:latin typeface="Arial" charset="0"/>
                <a:ea typeface="Arial" charset="0"/>
                <a:cs typeface="Arial" charset="0"/>
                <a:sym typeface="Cabin"/>
              </a:rPr>
              <a:t>ots of </a:t>
            </a:r>
            <a:r>
              <a:rPr lang="en-US" sz="4300" u="none" strike="noStrike" cap="none" dirty="0">
                <a:solidFill>
                  <a:srgbClr val="FFD966"/>
                </a:solidFill>
                <a:latin typeface="Arial" charset="0"/>
                <a:ea typeface="Arial" charset="0"/>
                <a:cs typeface="Arial" charset="0"/>
                <a:sym typeface="Cabin"/>
              </a:rPr>
              <a:t>S</a:t>
            </a:r>
            <a:r>
              <a:rPr lang="en" sz="4300" u="none" strike="noStrike" cap="none" dirty="0">
                <a:solidFill>
                  <a:srgbClr val="FFD966"/>
                </a:solidFill>
                <a:latin typeface="Arial" charset="0"/>
                <a:ea typeface="Arial" charset="0"/>
                <a:cs typeface="Arial" charset="0"/>
                <a:sym typeface="Cabin"/>
              </a:rPr>
              <a:t>oftware...</a:t>
            </a:r>
          </a:p>
        </p:txBody>
      </p:sp>
      <p:sp>
        <p:nvSpPr>
          <p:cNvPr id="323" name="Shape 323"/>
          <p:cNvSpPr txBox="1"/>
          <p:nvPr/>
        </p:nvSpPr>
        <p:spPr>
          <a:xfrm>
            <a:off x="4950618" y="4575542"/>
            <a:ext cx="403233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74943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20675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42784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57810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16364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207792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80658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46355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308519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32807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56369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72098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52070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4106746"/>
            <a:ext cx="1535906" cy="407193"/>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xfrm>
            <a:off x="650081" y="1825524"/>
            <a:ext cx="7836750" cy="2846543"/>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584200" lvl="2" indent="-254000">
              <a:spcBef>
                <a:spcPts val="600"/>
              </a:spcBef>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1197420"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D966"/>
                </a:solidFill>
              </a:rPr>
              <a:t>Lets Make a Database</a:t>
            </a:r>
            <a:endParaRPr lang="en-US" dirty="0">
              <a:solidFill>
                <a:srgbClr val="FFD966"/>
              </a:solidFill>
            </a:endParaRPr>
          </a:p>
        </p:txBody>
      </p:sp>
      <p:sp>
        <p:nvSpPr>
          <p:cNvPr id="3" name="Text Placeholder 2"/>
          <p:cNvSpPr>
            <a:spLocks noGrp="1"/>
          </p:cNvSpPr>
          <p:nvPr>
            <p:ph type="body" idx="1"/>
          </p:nvPr>
        </p:nvSpPr>
        <p:spPr>
          <a:xfrm>
            <a:off x="650081" y="2820572"/>
            <a:ext cx="7836693" cy="661182"/>
          </a:xfrm>
        </p:spPr>
        <p:txBody>
          <a:bodyPr/>
          <a:lstStyle/>
          <a:p>
            <a:r>
              <a:rPr lang="en-US" sz="1800" dirty="0">
                <a:solidFill>
                  <a:schemeClr val="bg1"/>
                </a:solidFill>
              </a:rPr>
              <a:t>https://www.py4e.com/lectures3/Pythonlearn-15-Database-Handout.txt</a:t>
            </a:r>
          </a:p>
        </p:txBody>
      </p:sp>
    </p:spTree>
    <p:extLst>
      <p:ext uri="{BB962C8B-B14F-4D97-AF65-F5344CB8AC3E}">
        <p14:creationId xmlns:p14="http://schemas.microsoft.com/office/powerpoint/2010/main" val="1932071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dirty="0" smtClean="0">
                <a:sym typeface="Cabin"/>
              </a:rPr>
              <a:t>SQLite Browser</a:t>
            </a:r>
            <a:endParaRPr lang="en" dirty="0">
              <a:sym typeface="Cabin"/>
            </a:endParaRPr>
          </a:p>
        </p:txBody>
      </p:sp>
      <p:sp>
        <p:nvSpPr>
          <p:cNvPr id="215" name="Shape 215"/>
          <p:cNvSpPr txBox="1"/>
          <p:nvPr/>
        </p:nvSpPr>
        <p:spPr>
          <a:xfrm>
            <a:off x="881324" y="4127875"/>
            <a:ext cx="7407951"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5" name="Shape 375"/>
          <p:cNvSpPr txBox="1"/>
          <p:nvPr/>
        </p:nvSpPr>
        <p:spPr>
          <a:xfrm>
            <a:off x="4997547" y="4506216"/>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650081" y="1464468"/>
            <a:ext cx="7836750" cy="287823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Create </a:t>
            </a:r>
            <a:r>
              <a:rPr lang="en-US" sz="2000" u="none" strike="noStrike" cap="none" dirty="0" smtClean="0">
                <a:solidFill>
                  <a:schemeClr val="lt1"/>
                </a:solidFill>
                <a:latin typeface="Arial" charset="0"/>
                <a:ea typeface="Arial" charset="0"/>
                <a:cs typeface="Arial" charset="0"/>
                <a:sym typeface="Cabin"/>
              </a:rPr>
              <a:t>data (</a:t>
            </a:r>
            <a:r>
              <a:rPr lang="en-US" sz="2000" u="none" strike="noStrike" cap="none" dirty="0" err="1" smtClean="0">
                <a:solidFill>
                  <a:schemeClr val="lt1"/>
                </a:solidFill>
                <a:latin typeface="Arial" charset="0"/>
                <a:ea typeface="Arial" charset="0"/>
                <a:cs typeface="Arial" charset="0"/>
                <a:sym typeface="Cabin"/>
              </a:rPr>
              <a:t>a.k.a</a:t>
            </a:r>
            <a:r>
              <a:rPr lang="en-US" sz="2000" u="none" strike="noStrike" cap="none" dirty="0" smtClean="0">
                <a:solidFill>
                  <a:schemeClr val="lt1"/>
                </a:solidFill>
                <a:latin typeface="Arial" charset="0"/>
                <a:ea typeface="Arial" charset="0"/>
                <a:cs typeface="Arial" charset="0"/>
                <a:sym typeface="Cabin"/>
              </a:rPr>
              <a:t> Insert)</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Update data</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791924"/>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xfrm>
            <a:off x="650081" y="1464469"/>
            <a:ext cx="7836750" cy="871296"/>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Deletes a row in a table based on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xfrm>
            <a:off x="650081" y="1464469"/>
            <a:ext cx="7836750" cy="837280"/>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387702"/>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xfrm>
            <a:off x="650081" y="1428692"/>
            <a:ext cx="7836750" cy="1156523"/>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xfrm>
            <a:off x="650081" y="1464468"/>
            <a:ext cx="7836750" cy="1018699"/>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smtClean="0">
                <a:solidFill>
                  <a:srgbClr val="FFFF00"/>
                </a:solidFill>
                <a:latin typeface="Arial" charset="0"/>
                <a:ea typeface="Arial" charset="0"/>
                <a:cs typeface="Arial" charset="0"/>
                <a:sym typeface="Cabin"/>
              </a:rPr>
              <a:t>name</a:t>
            </a:r>
            <a:r>
              <a:rPr lang="en-US" sz="2500" u="none" strike="noStrike" cap="none" smtClean="0">
                <a:solidFill>
                  <a:srgbClr val="FFFF00"/>
                </a:solidFill>
                <a:latin typeface="Arial" charset="0"/>
                <a:ea typeface="Arial" charset="0"/>
                <a:cs typeface="Arial" charset="0"/>
                <a:sym typeface="Cabin"/>
              </a:rPr>
              <a:t> </a:t>
            </a:r>
            <a:r>
              <a:rPr lang="en-US" sz="2500" smtClean="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 </a:t>
            </a:r>
            <a:r>
              <a:rPr lang="en" sz="1700" i="0" u="none" strike="noStrike" cap="none">
                <a:solidFill>
                  <a:srgbClr val="FFFF00"/>
                </a:solidFill>
                <a:latin typeface="Courier"/>
                <a:ea typeface="Courier New"/>
                <a:cs typeface="Courier"/>
                <a:sym typeface="Courier New"/>
              </a:rPr>
              <a:t>*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UPDATE</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SET</a:t>
            </a:r>
            <a:r>
              <a:rPr lang="en" sz="1700" i="0" u="none" strike="noStrike" cap="none">
                <a:solidFill>
                  <a:srgbClr val="FFFF00"/>
                </a:solidFill>
                <a:latin typeface="Courier"/>
                <a:ea typeface="Courier New"/>
                <a:cs typeface="Courier"/>
                <a:sym typeface="Courier New"/>
              </a:rPr>
              <a:t> name="Charles" </a:t>
            </a:r>
            <a:r>
              <a:rPr lang="en" sz="1700" i="0" u="none" strike="noStrike" cap="none">
                <a:solidFill>
                  <a:srgbClr val="FF6600"/>
                </a:solidFill>
                <a:latin typeface="Courier"/>
                <a:ea typeface="Courier New"/>
                <a:cs typeface="Courier"/>
                <a:sym typeface="Courier New"/>
              </a:rPr>
              <a:t>WHERE</a:t>
            </a:r>
            <a:r>
              <a:rPr lang="en" sz="1700" i="0" u="none" strike="noStrike" cap="none">
                <a:solidFill>
                  <a:srgbClr val="FFFF00"/>
                </a:solidFill>
                <a:latin typeface="Courier"/>
                <a:ea typeface="Courier New"/>
                <a:cs typeface="Courier"/>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i="0" u="none" strike="noStrike" cap="none">
                <a:solidFill>
                  <a:srgbClr val="FF6600"/>
                </a:solidFill>
                <a:latin typeface="Courier"/>
                <a:ea typeface="Courier New"/>
                <a:cs typeface="Courier"/>
                <a:sym typeface="Courier New"/>
              </a:rPr>
              <a:t>INSERT INTO </a:t>
            </a:r>
            <a:r>
              <a:rPr lang="en" sz="1700" i="0" u="none" strike="noStrike" cap="none">
                <a:solidFill>
                  <a:srgbClr val="FFFF00"/>
                </a:solidFill>
                <a:latin typeface="Courier"/>
                <a:ea typeface="Courier New"/>
                <a:cs typeface="Courier"/>
                <a:sym typeface="Courier New"/>
              </a:rPr>
              <a:t>Users (name, email) </a:t>
            </a:r>
            <a:r>
              <a:rPr lang="en" sz="1700" i="0" u="none" strike="noStrike" cap="none">
                <a:solidFill>
                  <a:srgbClr val="FF6600"/>
                </a:solidFill>
                <a:latin typeface="Courier"/>
                <a:ea typeface="Courier New"/>
                <a:cs typeface="Courier"/>
                <a:sym typeface="Courier New"/>
              </a:rPr>
              <a:t>VALUES</a:t>
            </a:r>
            <a:r>
              <a:rPr lang="en" sz="1700" i="0" u="none" strike="noStrike" cap="none">
                <a:solidFill>
                  <a:srgbClr val="FFFF00"/>
                </a:solidFill>
                <a:latin typeface="Courier"/>
                <a:ea typeface="Courier New"/>
                <a:cs typeface="Courier"/>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DELETE FROM </a:t>
            </a:r>
            <a:r>
              <a:rPr lang="en" sz="1700" i="0" u="none" strike="noStrike" cap="none">
                <a:solidFill>
                  <a:srgbClr val="FFFF00"/>
                </a:solidFill>
                <a:latin typeface="Courier"/>
                <a:ea typeface="Courier New"/>
                <a:cs typeface="Courier"/>
                <a:sym typeface="Courier New"/>
              </a:rPr>
              <a:t>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ORDER BY </a:t>
            </a:r>
            <a:r>
              <a:rPr lang="en" sz="1700" i="0" u="none" strike="noStrike" cap="none">
                <a:solidFill>
                  <a:srgbClr val="FFFF00"/>
                </a:solidFill>
                <a:latin typeface="Courier"/>
                <a:ea typeface="Courier New"/>
                <a:cs typeface="Courier"/>
                <a:sym typeface="Courier New"/>
              </a:rPr>
              <a:t>email</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xfrm>
            <a:off x="650081" y="1768832"/>
            <a:ext cx="7836750" cy="290323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xfrm>
            <a:off x="650081" y="1598751"/>
            <a:ext cx="7836750" cy="307331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xfrm>
            <a:off x="650081" y="1610090"/>
            <a:ext cx="7836750" cy="3061977"/>
          </a:xfrm>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Track</a:t>
            </a:r>
          </a:p>
          <a:p>
            <a:pPr algn="ctr" eaLnBrk="1" hangingPunct="1">
              <a:defRPr/>
            </a:pPr>
            <a:endParaRPr lang="en-US" altLang="en-US" sz="2025" dirty="0" smtClean="0">
              <a:solidFill>
                <a:schemeClr val="bg1"/>
              </a:solidFill>
            </a:endParaRPr>
          </a:p>
          <a:p>
            <a:pPr algn="ctr" eaLnBrk="1" hangingPunct="1">
              <a:defRPr/>
            </a:pPr>
            <a:r>
              <a:rPr lang="en-US" altLang="en-US" sz="2025" dirty="0" smtClean="0">
                <a:solidFill>
                  <a:schemeClr val="bg1"/>
                </a:solidFill>
              </a:rPr>
              <a:t>Rating</a:t>
            </a:r>
          </a:p>
          <a:p>
            <a:pPr algn="ctr" eaLnBrk="1" hangingPunct="1">
              <a:defRPr/>
            </a:pPr>
            <a:r>
              <a:rPr lang="en-US" altLang="en-US" sz="2025" dirty="0" smtClean="0">
                <a:solidFill>
                  <a:schemeClr val="bg1"/>
                </a:solidFill>
              </a:rPr>
              <a:t>Len</a:t>
            </a:r>
          </a:p>
          <a:p>
            <a:pPr algn="ctr" eaLnBrk="1" hangingPunct="1">
              <a:defRPr/>
            </a:pPr>
            <a:r>
              <a:rPr lang="en-US" altLang="en-US" sz="2025" dirty="0" smtClean="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899554" y="864393"/>
            <a:ext cx="7140250" cy="17359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Representing Relationships in a Database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470781"/>
            <a:ext cx="8836817" cy="205334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endParaRPr lang="en-US"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endParaRPr lang="en"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1848202"/>
            <a:ext cx="2757244" cy="81925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689460"/>
            <a:ext cx="5309561"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437989"/>
            <a:ext cx="6720683"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smtClean="0">
                <a:solidFill>
                  <a:srgbClr val="FFD966"/>
                </a:solidFill>
                <a:latin typeface="Arial" charset="0"/>
                <a:ea typeface="Arial" charset="0"/>
                <a:cs typeface="Arial" charset="0"/>
                <a:sym typeface="Cabin"/>
              </a:rPr>
              <a:t>Key </a:t>
            </a:r>
            <a:r>
              <a:rPr lang="en" sz="4300" u="none" strike="noStrike" cap="none" dirty="0">
                <a:solidFill>
                  <a:srgbClr val="FFD966"/>
                </a:solidFill>
                <a:latin typeface="Arial" charset="0"/>
                <a:ea typeface="Arial" charset="0"/>
                <a:cs typeface="Arial" charset="0"/>
                <a:sym typeface="Cabin"/>
              </a:rPr>
              <a:t>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437989"/>
            <a:ext cx="7469099"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Relationship Building (in tables)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453368"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741141"/>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CREATE TABLE </a:t>
            </a:r>
            <a:r>
              <a:rPr lang="en" sz="1600" i="0" u="none" strike="noStrike" cap="none" dirty="0">
                <a:solidFill>
                  <a:srgbClr val="FFFF00"/>
                </a:solidFill>
                <a:latin typeface="Courier" charset="0"/>
                <a:ea typeface="Courier" charset="0"/>
                <a:cs typeface="Courier" charset="0"/>
                <a:sym typeface="Arial"/>
              </a:rPr>
              <a:t>Genre</a:t>
            </a:r>
            <a:r>
              <a:rPr lang="en" sz="1600"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rgbClr val="FF6600"/>
                </a:solidFill>
                <a:latin typeface="Courier" charset="0"/>
                <a:ea typeface="Courier" charset="0"/>
                <a:cs typeface="Courier" charset="0"/>
                <a:sym typeface="Arial"/>
              </a:rPr>
              <a:t>id</a:t>
            </a: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chemeClr val="lt1"/>
                </a:solidFill>
                <a:latin typeface="Courier" charset="0"/>
                <a:ea typeface="Courier" charset="0"/>
                <a:cs typeface="Courier" charset="0"/>
                <a:sym typeface="Arial"/>
              </a:rPr>
              <a:t>INTEGER </a:t>
            </a:r>
            <a:r>
              <a:rPr lang="en" sz="1600" i="0" u="none" strike="noStrike" cap="none" dirty="0">
                <a:solidFill>
                  <a:schemeClr val="lt1"/>
                </a:solidFill>
                <a:latin typeface="Courier" charset="0"/>
                <a:ea typeface="Courier" charset="0"/>
                <a:cs typeface="Courier" charset="0"/>
                <a:sym typeface="Arial"/>
              </a:rPr>
              <a:t>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rgbClr val="00FF00"/>
                </a:solidFill>
                <a:latin typeface="Courier" charset="0"/>
                <a:ea typeface="Courier" charset="0"/>
                <a:cs typeface="Courier" charset="0"/>
                <a:sym typeface="Arial"/>
              </a:rPr>
              <a:t>name</a:t>
            </a:r>
            <a:r>
              <a:rPr lang="en-US" sz="1600" dirty="0">
                <a:solidFill>
                  <a:schemeClr val="lt1"/>
                </a:solidFill>
                <a:latin typeface="Courier" charset="0"/>
                <a:ea typeface="Courier" charset="0"/>
                <a:cs typeface="Courier" charset="0"/>
              </a:rPr>
              <a:t> </a:t>
            </a:r>
            <a:r>
              <a:rPr lang="en-US" sz="1600" dirty="0" smtClean="0">
                <a:solidFill>
                  <a:schemeClr val="lt1"/>
                </a:solidFill>
                <a:latin typeface="Courier" charset="0"/>
                <a:ea typeface="Courier" charset="0"/>
                <a:cs typeface="Courier" charset="0"/>
              </a:rPr>
              <a:t>  </a:t>
            </a:r>
            <a:r>
              <a:rPr lang="en" sz="1600" i="0" u="none" strike="noStrike" cap="none" dirty="0" smtClean="0">
                <a:solidFill>
                  <a:schemeClr val="lt1"/>
                </a:solidFill>
                <a:latin typeface="Courier" charset="0"/>
                <a:ea typeface="Courier" charset="0"/>
                <a:cs typeface="Courier" charset="0"/>
                <a:sym typeface="Arial"/>
              </a:rPr>
              <a:t>TEXT</a:t>
            </a:r>
            <a:endParaRPr lang="en" sz="1600" i="0" u="none" strike="noStrike" cap="none" dirty="0">
              <a:solidFill>
                <a:schemeClr val="lt1"/>
              </a:solidFill>
              <a:latin typeface="Courier" charset="0"/>
              <a:ea typeface="Courier" charset="0"/>
              <a:cs typeface="Courier" charset="0"/>
              <a:sym typeface="Arial"/>
            </a:endParaRPr>
          </a:p>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633268" y="438447"/>
            <a:ext cx="5317958" cy="3523953"/>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rgbClr val="FFFF00"/>
                </a:solidFill>
                <a:latin typeface="Courier" charset="0"/>
                <a:ea typeface="Courier" charset="0"/>
                <a:cs typeface="Courier" charset="0"/>
                <a:sym typeface="Arial"/>
              </a:rPr>
              <a:t>Track</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a:t>
            </a:r>
            <a:r>
              <a:rPr lang="en" sz="1600" u="none" strike="noStrike" cap="none">
                <a:solidFill>
                  <a:schemeClr val="lt1"/>
                </a:solidFill>
                <a:latin typeface="Courier" charset="0"/>
                <a:ea typeface="Courier" charset="0"/>
                <a:cs typeface="Courier" charset="0"/>
                <a:sym typeface="Arial"/>
              </a:rPr>
              <a:t>KEY </a:t>
            </a:r>
            <a:r>
              <a:rPr lang="en" sz="1600" u="none" strike="noStrike" cap="none" smtClean="0">
                <a:solidFill>
                  <a:schemeClr val="lt1"/>
                </a:solidFill>
                <a:latin typeface="Courier" charset="0"/>
                <a:ea typeface="Courier" charset="0"/>
                <a:cs typeface="Courier" charset="0"/>
                <a:sym typeface="Arial"/>
              </a:rPr>
              <a:t>AUTOINCREMENT </a:t>
            </a:r>
            <a:r>
              <a:rPr lang="en" sz="1600" u="none" strike="noStrike" cap="none" dirty="0">
                <a:solidFill>
                  <a:schemeClr val="lt1"/>
                </a:solidFill>
                <a:latin typeface="Courier" charset="0"/>
                <a:ea typeface="Courier" charset="0"/>
                <a:cs typeface="Courier" charset="0"/>
                <a:sym typeface="Arial"/>
              </a:rPr>
              <a:t>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 </a:t>
            </a:r>
            <a:r>
              <a:rPr lang="en" sz="1600"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album_id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genre_id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FF00"/>
                </a:solidFill>
                <a:latin typeface="Courier" charset="0"/>
                <a:ea typeface="Courier" charset="0"/>
                <a:cs typeface="Courier" charset="0"/>
                <a:sym typeface="Arial"/>
              </a:rPr>
              <a:t>len</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rating</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count</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chemeClr val="accent1"/>
                </a:solidFill>
                <a:latin typeface="Courier" charset="0"/>
                <a:ea typeface="Courier" charset="0"/>
                <a:cs typeface="Courier" charset="0"/>
                <a:sym typeface="Arial"/>
              </a:rPr>
              <a:t>Album</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artist_id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a:t>
            </a:r>
            <a:r>
              <a:rPr lang="en" sz="1600"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smtClean="0">
                <a:solidFill>
                  <a:srgbClr val="FFFF00"/>
                </a:solidFill>
                <a:latin typeface="Courier" charset="0"/>
                <a:ea typeface="Courier" charset="0"/>
                <a:cs typeface="Courier" charset="0"/>
                <a:sym typeface="Cabin"/>
              </a:rPr>
              <a:t>genre_id</a:t>
            </a:r>
            <a:r>
              <a:rPr lang="en-US" dirty="0" smtClean="0">
                <a:solidFill>
                  <a:srgbClr val="FFFF00"/>
                </a:solidFill>
                <a:latin typeface="Courier" charset="0"/>
                <a:ea typeface="Courier" charset="0"/>
                <a:cs typeface="Courier" charset="0"/>
                <a:sym typeface="Cabin"/>
              </a:rPr>
              <a:t>)</a:t>
            </a:r>
            <a:endParaRPr lang="en-US" dirty="0">
              <a:solidFill>
                <a:srgbClr val="FF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FF00"/>
              </a:buClr>
              <a:buSzPct val="25000"/>
              <a:buFont typeface="Cabin"/>
              <a:buNone/>
            </a:pPr>
            <a:r>
              <a:rPr lang="en-US" u="none" strike="noStrike" cap="none" dirty="0" smtClean="0">
                <a:solidFill>
                  <a:srgbClr val="FFFF00"/>
                </a:solidFill>
                <a:latin typeface="Courier" charset="0"/>
                <a:ea typeface="Courier" charset="0"/>
                <a:cs typeface="Courier" charset="0"/>
                <a:sym typeface="Cabin"/>
              </a:rPr>
              <a:t>     </a:t>
            </a:r>
            <a:r>
              <a:rPr lang="en" u="none" strike="noStrike" cap="none" dirty="0" smtClean="0">
                <a:solidFill>
                  <a:srgbClr val="FFFF00"/>
                </a:solidFill>
                <a:latin typeface="Courier" charset="0"/>
                <a:ea typeface="Courier" charset="0"/>
                <a:cs typeface="Courier" charset="0"/>
                <a:sym typeface="Cabin"/>
              </a:rPr>
              <a:t>values </a:t>
            </a:r>
            <a:r>
              <a:rPr lang="en" u="none" strike="noStrike" cap="none" dirty="0">
                <a:solidFill>
                  <a:srgbClr val="FFFF00"/>
                </a:solidFill>
                <a:latin typeface="Courier" charset="0"/>
                <a:ea typeface="Courier" charset="0"/>
                <a:cs typeface="Courier" charset="0"/>
                <a:sym typeface="Cabin"/>
              </a:rPr>
              <a:t>('Stairway', 5, 482,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400" u="none" strike="noStrike" cap="none" smtClean="0">
                <a:solidFill>
                  <a:srgbClr val="FFD966"/>
                </a:solidFill>
                <a:latin typeface="Arial" charset="0"/>
                <a:ea typeface="Arial" charset="0"/>
                <a:cs typeface="Arial" charset="0"/>
                <a:sym typeface="Cabin"/>
              </a:rPr>
              <a:t>SQL</a:t>
            </a:r>
            <a:endParaRPr lang="en" sz="44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Create </a:t>
            </a:r>
            <a:r>
              <a:rPr lang="en-US" sz="2000" u="none" strike="noStrike" cap="none" dirty="0" smtClean="0">
                <a:solidFill>
                  <a:schemeClr val="lt1"/>
                </a:solidFill>
                <a:latin typeface="Arial" charset="0"/>
                <a:ea typeface="Arial" charset="0"/>
                <a:cs typeface="Arial" charset="0"/>
                <a:sym typeface="Cabin"/>
              </a:rPr>
              <a:t>data (</a:t>
            </a:r>
            <a:r>
              <a:rPr lang="en-US" sz="2000" u="none" strike="noStrike" cap="none" dirty="0" err="1" smtClean="0">
                <a:solidFill>
                  <a:schemeClr val="lt1"/>
                </a:solidFill>
                <a:latin typeface="Arial" charset="0"/>
                <a:ea typeface="Arial" charset="0"/>
                <a:cs typeface="Arial" charset="0"/>
                <a:sym typeface="Cabin"/>
              </a:rPr>
              <a:t>a.k.a</a:t>
            </a:r>
            <a:r>
              <a:rPr lang="en-US" sz="2000" u="none" strike="noStrike" cap="none" dirty="0" smtClean="0">
                <a:solidFill>
                  <a:schemeClr val="lt1"/>
                </a:solidFill>
                <a:latin typeface="Arial" charset="0"/>
                <a:ea typeface="Arial" charset="0"/>
                <a:cs typeface="Arial" charset="0"/>
                <a:sym typeface="Cabin"/>
              </a:rPr>
              <a:t> Insert)</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Update data</a:t>
            </a:r>
            <a:endParaRPr lang="en" sz="2000" u="none" strike="noStrike" cap="none" dirty="0" smtClean="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smtClean="0">
                <a:solidFill>
                  <a:schemeClr val="lt1"/>
                </a:solidFill>
                <a:latin typeface="Arial" charset="0"/>
                <a:ea typeface="Arial" charset="0"/>
                <a:cs typeface="Arial" charset="0"/>
                <a:sym typeface="Cabin"/>
              </a:rPr>
              <a:t>-  </a:t>
            </a: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
        <p:nvSpPr>
          <p:cNvPr id="250" name="Shape 250"/>
          <p:cNvSpPr txBox="1"/>
          <p:nvPr/>
        </p:nvSpPr>
        <p:spPr>
          <a:xfrm>
            <a:off x="4812496" y="4497074"/>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xfrm>
            <a:off x="650081" y="1464468"/>
            <a:ext cx="7836750" cy="233398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Album.title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Artist.name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Album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Artist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Album.artist_id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Artist.id</a:t>
            </a:r>
            <a:endParaRPr lang="en" sz="1800" u="none" strike="noStrike" cap="none" dirty="0">
              <a:solidFill>
                <a:srgbClr val="FF00FF"/>
              </a:solidFill>
              <a:latin typeface="Arial" charset="0"/>
              <a:ea typeface="Arial" charset="0"/>
              <a:cs typeface="Arial" charset="0"/>
              <a:sym typeface="Cabin"/>
            </a:endParaRP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Track.title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Track.genre_id</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Genre.name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Track</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66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Track.title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Genre.name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Track</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Genre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Track.genre_id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Genre.id</a:t>
            </a:r>
            <a:endParaRPr lang="en" sz="1800" u="none" strike="noStrike" cap="none" dirty="0">
              <a:solidFill>
                <a:srgbClr val="FF00FF"/>
              </a:solidFill>
              <a:latin typeface="Arial" charset="0"/>
              <a:ea typeface="Arial" charset="0"/>
              <a:cs typeface="Arial" charset="0"/>
              <a:sym typeface="Cabin"/>
            </a:endParaRP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11"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511520"/>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29"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a:t>
            </a:r>
            <a:r>
              <a:rPr lang="en-US" sz="1600" b="0" i="0" u="none" strike="noStrike" cap="none" dirty="0">
                <a:solidFill>
                  <a:srgbClr val="00FF00"/>
                </a:solidFill>
                <a:latin typeface="Arial"/>
                <a:ea typeface="Arial"/>
                <a:cs typeface="Arial"/>
                <a:sym typeface="Arial"/>
              </a:rPr>
              <a:t>Many</a:t>
            </a:r>
            <a:r>
              <a:rPr lang="en" sz="1600" b="0" i="0" u="none" strike="noStrike" cap="none" dirty="0">
                <a:solidFill>
                  <a:srgbClr val="00FF00"/>
                </a:solidFill>
                <a:latin typeface="Arial"/>
                <a:ea typeface="Arial"/>
                <a:cs typeface="Arial"/>
                <a:sym typeface="Arial"/>
              </a:rPr>
              <a:t>-to-many_(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User</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FF6600"/>
                </a:solidFill>
                <a:latin typeface="Courier"/>
                <a:ea typeface="Courier New"/>
                <a:cs typeface="Courier"/>
                <a:sym typeface="Courier New"/>
              </a:rPr>
              <a:t>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00FF00"/>
                </a:solidFill>
                <a:latin typeface="Courier"/>
                <a:ea typeface="Courier New"/>
                <a:cs typeface="Courier"/>
                <a:sym typeface="Courier New"/>
              </a:rPr>
              <a:t> name   TEXT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Course</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i="0" u="none" strike="noStrike" cap="none" dirty="0">
                <a:solidFill>
                  <a:srgbClr val="FF6600"/>
                </a:solidFill>
                <a:latin typeface="Courier"/>
                <a:ea typeface="Courier New"/>
                <a:cs typeface="Courier"/>
                <a:sym typeface="Courier New"/>
              </a:rPr>
              <a:t>    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i="0" u="none" strike="noStrike" cap="none" dirty="0">
                <a:solidFill>
                  <a:srgbClr val="00FF00"/>
                </a:solidFill>
                <a:latin typeface="Courier"/>
                <a:ea typeface="Courier New"/>
                <a:cs typeface="Courier"/>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Member </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user_id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course_id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i="0" u="none" strike="noStrike" cap="none" dirty="0">
                <a:solidFill>
                  <a:srgbClr val="FFFFFF"/>
                </a:solidFill>
                <a:latin typeface="Courier"/>
                <a:ea typeface="Courier New"/>
                <a:cs typeface="Courier"/>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i="0" u="none" strike="noStrike" cap="none" dirty="0">
                <a:solidFill>
                  <a:srgbClr val="00FFFF"/>
                </a:solidFill>
                <a:latin typeface="Courier"/>
                <a:ea typeface="Courier New"/>
                <a:cs typeface="Courier"/>
                <a:sym typeface="Courier New"/>
              </a:rPr>
              <a:t>    PRIMARY KEY (</a:t>
            </a:r>
            <a:r>
              <a:rPr lang="en" sz="1600" i="0" u="none" strike="noStrike" cap="none" dirty="0" err="1">
                <a:solidFill>
                  <a:srgbClr val="00FFFF"/>
                </a:solidFill>
                <a:latin typeface="Courier"/>
                <a:ea typeface="Courier New"/>
                <a:cs typeface="Courier"/>
                <a:sym typeface="Courier New"/>
              </a:rPr>
              <a:t>user_id</a:t>
            </a:r>
            <a:r>
              <a:rPr lang="en" sz="1600" i="0" u="none" strike="noStrike" cap="none" dirty="0">
                <a:solidFill>
                  <a:srgbClr val="00FFFF"/>
                </a:solidFill>
                <a:latin typeface="Courier"/>
                <a:ea typeface="Courier New"/>
                <a:cs typeface="Courier"/>
                <a:sym typeface="Courier New"/>
              </a:rPr>
              <a:t>, </a:t>
            </a:r>
            <a:r>
              <a:rPr lang="en" sz="1600" i="0" u="none" strike="noStrike" cap="none" dirty="0" err="1">
                <a:solidFill>
                  <a:srgbClr val="00FFFF"/>
                </a:solidFill>
                <a:latin typeface="Courier"/>
                <a:ea typeface="Courier New"/>
                <a:cs typeface="Courier"/>
                <a:sym typeface="Courier New"/>
              </a:rPr>
              <a:t>course_id</a:t>
            </a:r>
            <a:r>
              <a:rPr lang="en" sz="1600" i="0" u="none" strike="noStrike" cap="none" dirty="0">
                <a:solidFill>
                  <a:srgbClr val="00FFFF"/>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81" y="158219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('Jane', '</a:t>
            </a:r>
            <a:r>
              <a:rPr lang="en" sz="1600" b="1" i="0" u="none" strike="noStrike" cap="none" dirty="0" err="1">
                <a:solidFill>
                  <a:srgbClr val="FFFFFF"/>
                </a:solidFill>
                <a:latin typeface="Courier New"/>
                <a:ea typeface="Courier New"/>
                <a:cs typeface="Courier New"/>
                <a:sym typeface="Courier New"/>
              </a:rPr>
              <a:t>jane@tsugi.org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('Ed', '</a:t>
            </a:r>
            <a:r>
              <a:rPr lang="en" sz="1600" b="1" i="0" u="none" strike="noStrike" cap="none" dirty="0" err="1">
                <a:solidFill>
                  <a:srgbClr val="FFFFFF"/>
                </a:solidFill>
                <a:latin typeface="Courier New"/>
                <a:ea typeface="Courier New"/>
                <a:cs typeface="Courier New"/>
                <a:sym typeface="Courier New"/>
              </a:rPr>
              <a:t>ed@tsugi.org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('Sue', '</a:t>
            </a:r>
            <a:r>
              <a:rPr lang="en" sz="1600" b="1" i="0" u="none" strike="noStrike" cap="none" dirty="0" err="1">
                <a:solidFill>
                  <a:srgbClr val="FFFFFF"/>
                </a:solidFill>
                <a:latin typeface="Courier New"/>
                <a:ea typeface="Courier New"/>
                <a:cs typeface="Courier New"/>
                <a:sym typeface="Courier New"/>
              </a:rPr>
              <a:t>sue@tsugi.org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340188" y="2690823"/>
            <a:ext cx="6411919"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SELECT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endParaRPr lang="en" sz="1600"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FROM </a:t>
            </a:r>
            <a:r>
              <a:rPr lang="en" sz="1600" u="none" strike="noStrike" cap="none" dirty="0">
                <a:solidFill>
                  <a:srgbClr val="FFFF00"/>
                </a:solidFill>
                <a:latin typeface="Courier" charset="0"/>
                <a:ea typeface="Courier" charset="0"/>
                <a:cs typeface="Courier" charset="0"/>
                <a:sym typeface="Cabin"/>
              </a:rPr>
              <a:t>User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Member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ON </a:t>
            </a:r>
            <a:r>
              <a:rPr lang="en" sz="1600" u="none" strike="noStrike" cap="none" dirty="0" err="1">
                <a:solidFill>
                  <a:srgbClr val="FF00FF"/>
                </a:solidFill>
                <a:latin typeface="Courier" charset="0"/>
                <a:ea typeface="Courier" charset="0"/>
                <a:cs typeface="Courier" charset="0"/>
                <a:sym typeface="Cabin"/>
              </a:rPr>
              <a:t>Member.user_id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User.id</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a:solidFill>
                  <a:srgbClr val="FF6600"/>
                </a:solidFill>
                <a:latin typeface="Courier" charset="0"/>
                <a:ea typeface="Courier" charset="0"/>
                <a:cs typeface="Courier" charset="0"/>
                <a:sym typeface="Cabin"/>
              </a:rPr>
              <a:t>AND </a:t>
            </a:r>
            <a:endParaRPr lang="en-US" sz="1600" u="none" strike="noStrike" cap="none" dirty="0" smtClean="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err="1" smtClean="0">
                <a:solidFill>
                  <a:srgbClr val="FF00FF"/>
                </a:solidFill>
                <a:latin typeface="Courier" charset="0"/>
                <a:ea typeface="Courier" charset="0"/>
                <a:cs typeface="Courier" charset="0"/>
                <a:sym typeface="Cabin"/>
              </a:rPr>
              <a:t>Member.course_id</a:t>
            </a:r>
            <a:r>
              <a:rPr lang="en" sz="1600" u="none" strike="noStrike" cap="none" dirty="0" smtClean="0">
                <a:solidFill>
                  <a:srgbClr val="FF00FF"/>
                </a:solidFill>
                <a:latin typeface="Courier" charset="0"/>
                <a:ea typeface="Courier" charset="0"/>
                <a:cs typeface="Courier" charset="0"/>
                <a:sym typeface="Cabin"/>
              </a:rPr>
              <a:t> </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FF00FF"/>
                </a:solidFill>
                <a:latin typeface="Courier" charset="0"/>
                <a:ea typeface="Courier" charset="0"/>
                <a:cs typeface="Courier" charset="0"/>
                <a:sym typeface="Cabin"/>
              </a:rPr>
              <a:t>Course.id</a:t>
            </a:r>
            <a:endParaRPr lang="en" sz="1600"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6600"/>
                </a:solidFill>
                <a:latin typeface="Courier" charset="0"/>
                <a:ea typeface="Courier" charset="0"/>
                <a:cs typeface="Courier" charset="0"/>
                <a:sym typeface="Cabin"/>
              </a:rPr>
              <a:t>ORDER BY</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DESC,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p>
        </p:txBody>
      </p:sp>
      <p:cxnSp>
        <p:nvCxnSpPr>
          <p:cNvPr id="1000" name="Shape 1000"/>
          <p:cNvCxnSpPr/>
          <p:nvPr/>
        </p:nvCxnSpPr>
        <p:spPr>
          <a:xfrm flipH="1">
            <a:off x="2812107" y="1035350"/>
            <a:ext cx="877649" cy="58657"/>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smtClean="0">
                <a:solidFill>
                  <a:srgbClr val="FFD966"/>
                </a:solidFill>
                <a:latin typeface="Arial" charset="0"/>
                <a:ea typeface="Arial" charset="0"/>
                <a:cs typeface="Arial" charset="0"/>
                <a:sym typeface="Cabin"/>
              </a:rPr>
              <a:t>Web Applications w/ Databases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xfrm>
            <a:off x="650081" y="1689460"/>
            <a:ext cx="7836750"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xfrm>
            <a:off x="650081" y="1464469"/>
            <a:ext cx="7836750" cy="2753514"/>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smtClean="0">
                <a:solidFill>
                  <a:srgbClr val="FFFFFF"/>
                </a:solidFill>
                <a:latin typeface="Arial"/>
                <a:ea typeface="Arial"/>
                <a:cs typeface="Arial"/>
                <a:sym typeface="Arial"/>
              </a:rPr>
              <a:t>Thes</a:t>
            </a:r>
            <a:r>
              <a:rPr lang="en-US" sz="1000" b="0" i="0" u="none" strike="noStrike" cap="none" smtClean="0">
                <a:solidFill>
                  <a:srgbClr val="FFFFFF"/>
                </a:solidFill>
                <a:latin typeface="Arial"/>
                <a:ea typeface="Arial"/>
                <a:cs typeface="Arial"/>
                <a:sym typeface="Arial"/>
              </a:rPr>
              <a:t>e</a:t>
            </a:r>
            <a:r>
              <a:rPr lang="en" sz="1000" b="0" i="0" u="none" strike="noStrike" cap="none" smtClean="0">
                <a:solidFill>
                  <a:srgbClr val="FFFFFF"/>
                </a:solidFill>
                <a:latin typeface="Arial"/>
                <a:ea typeface="Arial"/>
                <a:cs typeface="Arial"/>
                <a:sym typeface="Arial"/>
              </a:rPr>
              <a:t> slide</a:t>
            </a:r>
            <a:r>
              <a:rPr lang="en-US" sz="1000" b="0" i="0" u="none" strike="noStrike" cap="none" dirty="0" smtClean="0">
                <a:solidFill>
                  <a:srgbClr val="FFFFFF"/>
                </a:solidFill>
                <a:latin typeface="Arial"/>
                <a:ea typeface="Arial"/>
                <a:cs typeface="Arial"/>
                <a:sym typeface="Arial"/>
              </a:rPr>
              <a:t>s</a:t>
            </a:r>
            <a:r>
              <a:rPr lang="en" sz="1000" b="0" i="0" u="none" strike="noStrike" cap="none" dirty="0" smtClean="0">
                <a:solidFill>
                  <a:srgbClr val="FFFFFF"/>
                </a:solidFill>
                <a:latin typeface="Arial"/>
                <a:ea typeface="Arial"/>
                <a:cs typeface="Arial"/>
                <a:sym typeface="Arial"/>
              </a:rPr>
              <a:t> </a:t>
            </a:r>
            <a:r>
              <a:rPr lang="en" sz="1000" b="0" i="0" u="none" strike="noStrike" cap="none" dirty="0">
                <a:solidFill>
                  <a:srgbClr val="FFFFFF"/>
                </a:solidFill>
                <a:latin typeface="Arial"/>
                <a:ea typeface="Arial"/>
                <a:cs typeface="Arial"/>
                <a:sym typeface="Arial"/>
              </a:rPr>
              <a:t>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1631</TotalTime>
  <Words>2724</Words>
  <Application>Microsoft Macintosh PowerPoint</Application>
  <PresentationFormat>On-screen Show (16:9)</PresentationFormat>
  <Paragraphs>484</Paragraphs>
  <Slides>94</Slides>
  <Notes>92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Arial Regular</vt:lpstr>
      <vt:lpstr>Cabin</vt:lpstr>
      <vt:lpstr>Calibri</vt:lpstr>
      <vt:lpstr>Courier</vt:lpstr>
      <vt:lpstr>Courier New</vt:lpstr>
      <vt:lpstr>Gill Sans</vt:lpstr>
      <vt:lpstr>ＭＳ Ｐゴシック</vt:lpstr>
      <vt:lpstr>ヒラギノ角ゴ ProN W3</vt:lpstr>
      <vt:lpstr>Arial</vt:lpstr>
      <vt:lpstr>Title &amp; Subtitle</vt:lpstr>
      <vt:lpstr>Relational Databases and SQLite</vt:lpstr>
      <vt:lpstr>SQLite Browser</vt:lpstr>
      <vt:lpstr>Relational Databases</vt:lpstr>
      <vt:lpstr>Terminology</vt:lpstr>
      <vt:lpstr>PowerPoint Presentation</vt:lpstr>
      <vt:lpstr>PowerPoint Presentation</vt:lpstr>
      <vt:lpstr>SQL</vt:lpstr>
      <vt:lpstr>PowerPoint Presentation</vt:lpstr>
      <vt:lpstr>Web Applications w/ Databases</vt:lpstr>
      <vt:lpstr>PowerPoint Presentation</vt:lpstr>
      <vt:lpstr>Database Administrator</vt:lpstr>
      <vt:lpstr>Database Model</vt:lpstr>
      <vt:lpstr>Common Database Systems</vt:lpstr>
      <vt:lpstr>SQLite is in Lots of Software...</vt:lpstr>
      <vt:lpstr>SQLite Browser</vt:lpstr>
      <vt:lpstr>PowerPoint Presentation</vt:lpstr>
      <vt:lpstr>Lets Make a Database</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PowerPoint Presentation</vt:lpstr>
      <vt:lpstr>Representing Relationships in a Database</vt:lpstr>
      <vt:lpstr>Database Normalization (3NF)</vt:lpstr>
      <vt:lpstr>PowerPoint Presentation</vt:lpstr>
      <vt:lpstr>Integer Reference Pattern</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Microsoft Office User</cp:lastModifiedBy>
  <cp:revision>72</cp:revision>
  <dcterms:modified xsi:type="dcterms:W3CDTF">2017-10-23T17:14:45Z</dcterms:modified>
</cp:coreProperties>
</file>